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handoutMasterIdLst>
    <p:handoutMasterId r:id="rId19"/>
  </p:handoutMasterIdLst>
  <p:sldIdLst>
    <p:sldId id="256" r:id="rId2"/>
    <p:sldId id="374" r:id="rId3"/>
    <p:sldId id="375" r:id="rId4"/>
    <p:sldId id="376" r:id="rId5"/>
    <p:sldId id="377" r:id="rId6"/>
    <p:sldId id="378" r:id="rId7"/>
    <p:sldId id="379" r:id="rId8"/>
    <p:sldId id="380" r:id="rId9"/>
    <p:sldId id="381" r:id="rId10"/>
    <p:sldId id="388" r:id="rId11"/>
    <p:sldId id="383" r:id="rId12"/>
    <p:sldId id="384" r:id="rId13"/>
    <p:sldId id="385" r:id="rId14"/>
    <p:sldId id="386" r:id="rId15"/>
    <p:sldId id="387" r:id="rId16"/>
    <p:sldId id="363" r:id="rId17"/>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15:guide id="1" orient="horz" pos="3126"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ndsaye" initials="L"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3719"/>
    <a:srgbClr val="7E112B"/>
    <a:srgbClr val="FFCB27"/>
    <a:srgbClr val="F58220"/>
    <a:srgbClr val="8F8944"/>
    <a:srgbClr val="4C80B0"/>
    <a:srgbClr val="78B16D"/>
    <a:srgbClr val="B20F23"/>
    <a:srgbClr val="009900"/>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8637FC-68CE-4EC1-9202-09ED15649CAB}" v="2" dt="2019-06-28T08:37:27.7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58" autoAdjust="0"/>
    <p:restoredTop sz="86054" autoAdjust="0"/>
  </p:normalViewPr>
  <p:slideViewPr>
    <p:cSldViewPr snapToGrid="0" snapToObjects="1">
      <p:cViewPr>
        <p:scale>
          <a:sx n="69" d="100"/>
          <a:sy n="69" d="100"/>
        </p:scale>
        <p:origin x="-1296" y="-72"/>
      </p:cViewPr>
      <p:guideLst>
        <p:guide orient="horz" pos="2160"/>
        <p:guide pos="2880"/>
      </p:guideLst>
    </p:cSldViewPr>
  </p:slideViewPr>
  <p:notesTextViewPr>
    <p:cViewPr>
      <p:scale>
        <a:sx n="100" d="100"/>
        <a:sy n="100" d="100"/>
      </p:scale>
      <p:origin x="0" y="0"/>
    </p:cViewPr>
  </p:notesTextViewPr>
  <p:sorterViewPr>
    <p:cViewPr>
      <p:scale>
        <a:sx n="80" d="100"/>
        <a:sy n="80" d="100"/>
      </p:scale>
      <p:origin x="0" y="0"/>
    </p:cViewPr>
  </p:sorterViewPr>
  <p:notesViewPr>
    <p:cSldViewPr snapToGrid="0" snapToObjects="1" showGuides="1">
      <p:cViewPr varScale="1">
        <p:scale>
          <a:sx n="110" d="100"/>
          <a:sy n="110" d="100"/>
        </p:scale>
        <p:origin x="2496" y="192"/>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0CBC6BE3-D50D-403D-8967-FD6C4940A126}" type="datetimeFigureOut">
              <a:rPr lang="en-ZA" smtClean="0"/>
              <a:pPr/>
              <a:t>2026-07-31</a:t>
            </a:fld>
            <a:endParaRPr lang="en-ZA" dirty="0"/>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ZA" dirty="0"/>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D341AFD1-AD3B-498F-B42A-140D6ABE565B}" type="slidenum">
              <a:rPr lang="en-ZA" smtClean="0"/>
              <a:pPr/>
              <a:t>‹#›</a:t>
            </a:fld>
            <a:endParaRPr lang="en-ZA" dirty="0"/>
          </a:p>
        </p:txBody>
      </p:sp>
    </p:spTree>
    <p:extLst>
      <p:ext uri="{BB962C8B-B14F-4D97-AF65-F5344CB8AC3E}">
        <p14:creationId xmlns:p14="http://schemas.microsoft.com/office/powerpoint/2010/main" val="30470458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3466CBFB-CBC5-6D45-B81E-D5087457DA0C}" type="datetimeFigureOut">
              <a:rPr lang="en-US" smtClean="0"/>
              <a:pPr/>
              <a:t>7/31/2026</a:t>
            </a:fld>
            <a:endParaRPr lang="en-US"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52396F31-D46C-174D-9DA5-0F156D17816F}" type="slidenum">
              <a:rPr lang="en-US" smtClean="0"/>
              <a:pPr/>
              <a:t>‹#›</a:t>
            </a:fld>
            <a:endParaRPr lang="en-US" dirty="0"/>
          </a:p>
        </p:txBody>
      </p:sp>
    </p:spTree>
    <p:extLst>
      <p:ext uri="{BB962C8B-B14F-4D97-AF65-F5344CB8AC3E}">
        <p14:creationId xmlns:p14="http://schemas.microsoft.com/office/powerpoint/2010/main" val="260925401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1</a:t>
            </a:fld>
            <a:endParaRPr lang="en-US" dirty="0"/>
          </a:p>
        </p:txBody>
      </p:sp>
    </p:spTree>
    <p:extLst>
      <p:ext uri="{BB962C8B-B14F-4D97-AF65-F5344CB8AC3E}">
        <p14:creationId xmlns:p14="http://schemas.microsoft.com/office/powerpoint/2010/main" val="937812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Cabernet Sauvignon originated from a spontaneous cross between Cabernet Franc and Sauvignon Blanc, a fact that was only established in 1997, even though this noble variety has been cultivated in France for centuries.</a:t>
            </a:r>
            <a:r>
              <a:rPr lang="en-GB" dirty="0">
                <a:effectLst/>
              </a:rPr>
              <a:t> </a:t>
            </a:r>
            <a:endParaRPr lang="en-US" dirty="0"/>
          </a:p>
        </p:txBody>
      </p:sp>
      <p:sp>
        <p:nvSpPr>
          <p:cNvPr id="4" name="Slide Number Placeholder 3"/>
          <p:cNvSpPr>
            <a:spLocks noGrp="1"/>
          </p:cNvSpPr>
          <p:nvPr>
            <p:ph type="sldNum" sz="quarter" idx="5"/>
          </p:nvPr>
        </p:nvSpPr>
        <p:spPr/>
        <p:txBody>
          <a:bodyPr/>
          <a:lstStyle/>
          <a:p>
            <a:fld id="{52396F31-D46C-174D-9DA5-0F156D17816F}" type="slidenum">
              <a:rPr lang="en-US" smtClean="0"/>
              <a:pPr/>
              <a:t>2</a:t>
            </a:fld>
            <a:endParaRPr lang="en-US" dirty="0"/>
          </a:p>
        </p:txBody>
      </p:sp>
    </p:spTree>
    <p:extLst>
      <p:ext uri="{BB962C8B-B14F-4D97-AF65-F5344CB8AC3E}">
        <p14:creationId xmlns:p14="http://schemas.microsoft.com/office/powerpoint/2010/main" val="3423825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9260FFB-ED2C-543A-730E-E5E5AA4C01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A28C7E89-1381-746E-AD4E-6DDB85C88B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9D41F191-1D36-6188-5B76-61E75C0D47CC}"/>
              </a:ext>
            </a:extLst>
          </p:cNvPr>
          <p:cNvSpPr>
            <a:spLocks noGrp="1"/>
          </p:cNvSpPr>
          <p:nvPr>
            <p:ph type="body" idx="1"/>
          </p:nvPr>
        </p:nvSpPr>
        <p:spPr/>
        <p:txBody>
          <a:bodyPr/>
          <a:lstStyle/>
          <a:p>
            <a:r>
              <a:rPr lang="en-ZA" sz="1200" kern="1200" dirty="0">
                <a:solidFill>
                  <a:schemeClr val="tx1"/>
                </a:solidFill>
                <a:effectLst/>
                <a:latin typeface="+mn-lt"/>
                <a:ea typeface="+mn-ea"/>
                <a:cs typeface="+mn-cs"/>
              </a:rPr>
              <a:t>In Bordeaux, Cabernet is the principle component in the famous wines of the Médoc.</a:t>
            </a:r>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xmlns="" id="{67E41C70-BE07-BF14-D091-DB2E6F6CBF3E}"/>
              </a:ext>
            </a:extLst>
          </p:cNvPr>
          <p:cNvSpPr>
            <a:spLocks noGrp="1"/>
          </p:cNvSpPr>
          <p:nvPr>
            <p:ph type="sldNum" sz="quarter" idx="5"/>
          </p:nvPr>
        </p:nvSpPr>
        <p:spPr/>
        <p:txBody>
          <a:bodyPr/>
          <a:lstStyle/>
          <a:p>
            <a:fld id="{52396F31-D46C-174D-9DA5-0F156D17816F}" type="slidenum">
              <a:rPr lang="en-US" smtClean="0"/>
              <a:pPr/>
              <a:t>3</a:t>
            </a:fld>
            <a:endParaRPr lang="en-US" dirty="0"/>
          </a:p>
        </p:txBody>
      </p:sp>
    </p:spTree>
    <p:extLst>
      <p:ext uri="{BB962C8B-B14F-4D97-AF65-F5344CB8AC3E}">
        <p14:creationId xmlns:p14="http://schemas.microsoft.com/office/powerpoint/2010/main" val="1721195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3E7BA30-786B-A11A-51E9-9DB6EE16AE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28822DDA-AE04-3F58-25C6-EA0A323E22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2C5D5462-E264-2B73-6C0C-602D812676F3}"/>
              </a:ext>
            </a:extLst>
          </p:cNvPr>
          <p:cNvSpPr>
            <a:spLocks noGrp="1"/>
          </p:cNvSpPr>
          <p:nvPr>
            <p:ph type="body" idx="1"/>
          </p:nvPr>
        </p:nvSpPr>
        <p:spPr/>
        <p:txBody>
          <a:bodyPr/>
          <a:lstStyle/>
          <a:p>
            <a:r>
              <a:rPr lang="en-ZA" sz="1200" kern="1200" dirty="0">
                <a:solidFill>
                  <a:schemeClr val="tx1"/>
                </a:solidFill>
                <a:effectLst/>
                <a:latin typeface="+mn-lt"/>
                <a:ea typeface="+mn-ea"/>
                <a:cs typeface="+mn-cs"/>
              </a:rPr>
              <a:t>Cabernet Sauvignon is now found all over the world, including in South Africa.</a:t>
            </a:r>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xmlns="" id="{AA93C997-422F-D40E-1175-E2FC28CF74E4}"/>
              </a:ext>
            </a:extLst>
          </p:cNvPr>
          <p:cNvSpPr>
            <a:spLocks noGrp="1"/>
          </p:cNvSpPr>
          <p:nvPr>
            <p:ph type="sldNum" sz="quarter" idx="5"/>
          </p:nvPr>
        </p:nvSpPr>
        <p:spPr/>
        <p:txBody>
          <a:bodyPr/>
          <a:lstStyle/>
          <a:p>
            <a:fld id="{52396F31-D46C-174D-9DA5-0F156D17816F}" type="slidenum">
              <a:rPr lang="en-US" smtClean="0"/>
              <a:pPr/>
              <a:t>4</a:t>
            </a:fld>
            <a:endParaRPr lang="en-US" dirty="0"/>
          </a:p>
        </p:txBody>
      </p:sp>
    </p:spTree>
    <p:extLst>
      <p:ext uri="{BB962C8B-B14F-4D97-AF65-F5344CB8AC3E}">
        <p14:creationId xmlns:p14="http://schemas.microsoft.com/office/powerpoint/2010/main" val="30487319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90C8327-84D7-3307-9357-152C1FD3D2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DD366B8D-897D-4888-2965-35F4B98776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2D351D5F-1CB3-8840-2A3B-4D85E46CEC2B}"/>
              </a:ext>
            </a:extLst>
          </p:cNvPr>
          <p:cNvSpPr>
            <a:spLocks noGrp="1"/>
          </p:cNvSpPr>
          <p:nvPr>
            <p:ph type="body" idx="1"/>
          </p:nvPr>
        </p:nvSpPr>
        <p:spPr/>
        <p:txBody>
          <a:bodyPr/>
          <a:lstStyle/>
          <a:p>
            <a:r>
              <a:rPr lang="en-ZA" sz="1200" kern="1200" dirty="0">
                <a:solidFill>
                  <a:schemeClr val="tx1"/>
                </a:solidFill>
                <a:effectLst/>
                <a:latin typeface="+mn-lt"/>
                <a:ea typeface="+mn-ea"/>
                <a:cs typeface="+mn-cs"/>
              </a:rPr>
              <a:t>It is not clear exactly when Cabernet Sauvignon was first planted in South Africa but it had already been recommended as a suitable variety by Professor Abraham Perold around 1920.</a:t>
            </a:r>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xmlns="" id="{101A5D03-54A3-1D63-6014-AE503FBE258B}"/>
              </a:ext>
            </a:extLst>
          </p:cNvPr>
          <p:cNvSpPr>
            <a:spLocks noGrp="1"/>
          </p:cNvSpPr>
          <p:nvPr>
            <p:ph type="sldNum" sz="quarter" idx="5"/>
          </p:nvPr>
        </p:nvSpPr>
        <p:spPr/>
        <p:txBody>
          <a:bodyPr/>
          <a:lstStyle/>
          <a:p>
            <a:fld id="{52396F31-D46C-174D-9DA5-0F156D17816F}" type="slidenum">
              <a:rPr lang="en-US" smtClean="0"/>
              <a:pPr/>
              <a:t>5</a:t>
            </a:fld>
            <a:endParaRPr lang="en-US" dirty="0"/>
          </a:p>
        </p:txBody>
      </p:sp>
    </p:spTree>
    <p:extLst>
      <p:ext uri="{BB962C8B-B14F-4D97-AF65-F5344CB8AC3E}">
        <p14:creationId xmlns:p14="http://schemas.microsoft.com/office/powerpoint/2010/main" val="42777557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9A54A18-CDD7-64EA-BBDE-366705B984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9B93EAE-5EF9-1D87-BE4B-B45CFFC030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C5EB5E6C-3891-E5D7-9022-020D997291C4}"/>
              </a:ext>
            </a:extLst>
          </p:cNvPr>
          <p:cNvSpPr>
            <a:spLocks noGrp="1"/>
          </p:cNvSpPr>
          <p:nvPr>
            <p:ph type="body" idx="1"/>
          </p:nvPr>
        </p:nvSpPr>
        <p:spPr/>
        <p:txBody>
          <a:bodyPr/>
          <a:lstStyle/>
          <a:p>
            <a:r>
              <a:rPr lang="en-ZA" sz="1200" kern="1200" dirty="0">
                <a:solidFill>
                  <a:schemeClr val="tx1"/>
                </a:solidFill>
                <a:effectLst/>
                <a:latin typeface="+mn-lt"/>
                <a:ea typeface="+mn-ea"/>
                <a:cs typeface="+mn-cs"/>
              </a:rPr>
              <a:t>Cabernet Sauvignon has become an increasingly significant variety in the Cape, where it produces red wines with excellent colour and good tannins that develop well with age into spicy, full complex wines.</a:t>
            </a:r>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xmlns="" id="{12D10420-E3C5-EBEC-83B9-4AAF5324066D}"/>
              </a:ext>
            </a:extLst>
          </p:cNvPr>
          <p:cNvSpPr>
            <a:spLocks noGrp="1"/>
          </p:cNvSpPr>
          <p:nvPr>
            <p:ph type="sldNum" sz="quarter" idx="5"/>
          </p:nvPr>
        </p:nvSpPr>
        <p:spPr/>
        <p:txBody>
          <a:bodyPr/>
          <a:lstStyle/>
          <a:p>
            <a:fld id="{52396F31-D46C-174D-9DA5-0F156D17816F}" type="slidenum">
              <a:rPr lang="en-US" smtClean="0"/>
              <a:pPr/>
              <a:t>6</a:t>
            </a:fld>
            <a:endParaRPr lang="en-US" dirty="0"/>
          </a:p>
        </p:txBody>
      </p:sp>
    </p:spTree>
    <p:extLst>
      <p:ext uri="{BB962C8B-B14F-4D97-AF65-F5344CB8AC3E}">
        <p14:creationId xmlns:p14="http://schemas.microsoft.com/office/powerpoint/2010/main" val="40263930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885B619-7FAD-2E84-827D-A2E7B2C143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F6860FA9-F7FB-9C3D-D2A7-E9F5F74E48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8E33DD4A-9D4A-3B38-9E53-3216D1C0560A}"/>
              </a:ext>
            </a:extLst>
          </p:cNvPr>
          <p:cNvSpPr>
            <a:spLocks noGrp="1"/>
          </p:cNvSpPr>
          <p:nvPr>
            <p:ph type="body" idx="1"/>
          </p:nvPr>
        </p:nvSpPr>
        <p:spPr/>
        <p:txBody>
          <a:bodyPr/>
          <a:lstStyle/>
          <a:p>
            <a:r>
              <a:rPr lang="en-ZA" sz="1200" kern="1200" dirty="0">
                <a:solidFill>
                  <a:schemeClr val="tx1"/>
                </a:solidFill>
                <a:effectLst/>
                <a:latin typeface="+mn-lt"/>
                <a:ea typeface="+mn-ea"/>
                <a:cs typeface="+mn-cs"/>
              </a:rPr>
              <a:t>Currently Cabernet Sauvignon is the most planted red-wine variety in South Africa, with total plantings at the end of </a:t>
            </a:r>
            <a:r>
              <a:rPr lang="en-ZA" sz="1200" kern="1200" dirty="0" smtClean="0">
                <a:solidFill>
                  <a:srgbClr val="FF0000"/>
                </a:solidFill>
                <a:effectLst/>
                <a:latin typeface="+mn-lt"/>
                <a:ea typeface="+mn-ea"/>
                <a:cs typeface="+mn-cs"/>
              </a:rPr>
              <a:t>2025 </a:t>
            </a:r>
            <a:r>
              <a:rPr lang="en-ZA" sz="1200" kern="1200" dirty="0">
                <a:solidFill>
                  <a:srgbClr val="FF0000"/>
                </a:solidFill>
                <a:effectLst/>
                <a:latin typeface="+mn-lt"/>
                <a:ea typeface="+mn-ea"/>
                <a:cs typeface="+mn-cs"/>
              </a:rPr>
              <a:t>accounting for 8 </a:t>
            </a:r>
            <a:r>
              <a:rPr lang="en-ZA" sz="1200" kern="1200" dirty="0" smtClean="0">
                <a:solidFill>
                  <a:srgbClr val="FF0000"/>
                </a:solidFill>
                <a:effectLst/>
                <a:latin typeface="+mn-lt"/>
                <a:ea typeface="+mn-ea"/>
                <a:cs typeface="+mn-cs"/>
              </a:rPr>
              <a:t>601 </a:t>
            </a:r>
            <a:r>
              <a:rPr lang="en-ZA" sz="1200" kern="1200" dirty="0">
                <a:solidFill>
                  <a:srgbClr val="FF0000"/>
                </a:solidFill>
                <a:effectLst/>
                <a:latin typeface="+mn-lt"/>
                <a:ea typeface="+mn-ea"/>
                <a:cs typeface="+mn-cs"/>
              </a:rPr>
              <a:t>ha </a:t>
            </a:r>
            <a:r>
              <a:rPr lang="en-ZA" sz="1200" kern="1200" dirty="0" smtClean="0">
                <a:solidFill>
                  <a:schemeClr val="tx1"/>
                </a:solidFill>
                <a:effectLst/>
                <a:latin typeface="+mn-lt"/>
                <a:ea typeface="+mn-ea"/>
                <a:cs typeface="+mn-cs"/>
              </a:rPr>
              <a:t>(9</a:t>
            </a:r>
            <a:r>
              <a:rPr lang="en-ZA" sz="1200" kern="1200" dirty="0" smtClean="0">
                <a:solidFill>
                  <a:srgbClr val="FF0000"/>
                </a:solidFill>
                <a:effectLst/>
                <a:latin typeface="+mn-lt"/>
                <a:ea typeface="+mn-ea"/>
                <a:cs typeface="+mn-cs"/>
              </a:rPr>
              <a:t>.9</a:t>
            </a:r>
            <a:r>
              <a:rPr lang="en-ZA" sz="1200" kern="1200" dirty="0" smtClean="0">
                <a:solidFill>
                  <a:schemeClr val="tx1"/>
                </a:solidFill>
                <a:effectLst/>
                <a:latin typeface="+mn-lt"/>
                <a:ea typeface="+mn-ea"/>
                <a:cs typeface="+mn-cs"/>
              </a:rPr>
              <a:t>% </a:t>
            </a:r>
            <a:r>
              <a:rPr lang="en-ZA" sz="1200" kern="1200" dirty="0">
                <a:solidFill>
                  <a:schemeClr val="tx1"/>
                </a:solidFill>
                <a:effectLst/>
                <a:latin typeface="+mn-lt"/>
                <a:ea typeface="+mn-ea"/>
                <a:cs typeface="+mn-cs"/>
              </a:rPr>
              <a:t>of the national vineyard).</a:t>
            </a:r>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xmlns="" id="{5307B08E-E01F-F72A-7B80-3C4792FA0CAE}"/>
              </a:ext>
            </a:extLst>
          </p:cNvPr>
          <p:cNvSpPr>
            <a:spLocks noGrp="1"/>
          </p:cNvSpPr>
          <p:nvPr>
            <p:ph type="sldNum" sz="quarter" idx="5"/>
          </p:nvPr>
        </p:nvSpPr>
        <p:spPr/>
        <p:txBody>
          <a:bodyPr/>
          <a:lstStyle/>
          <a:p>
            <a:fld id="{52396F31-D46C-174D-9DA5-0F156D17816F}" type="slidenum">
              <a:rPr lang="en-US" smtClean="0"/>
              <a:pPr/>
              <a:t>7</a:t>
            </a:fld>
            <a:endParaRPr lang="en-US" dirty="0"/>
          </a:p>
        </p:txBody>
      </p:sp>
    </p:spTree>
    <p:extLst>
      <p:ext uri="{BB962C8B-B14F-4D97-AF65-F5344CB8AC3E}">
        <p14:creationId xmlns:p14="http://schemas.microsoft.com/office/powerpoint/2010/main" val="1044335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242757F-1E5E-A97C-AA5B-30CB871EDE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86422F58-F862-2024-DE60-C057D67360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961A299D-D3F3-AC65-415E-85BF039C882E}"/>
              </a:ext>
            </a:extLst>
          </p:cNvPr>
          <p:cNvSpPr>
            <a:spLocks noGrp="1"/>
          </p:cNvSpPr>
          <p:nvPr>
            <p:ph type="body" idx="1"/>
          </p:nvPr>
        </p:nvSpPr>
        <p:spPr/>
        <p:txBody>
          <a:bodyPr/>
          <a:lstStyle/>
          <a:p>
            <a:r>
              <a:rPr lang="en-ZA" sz="1200" kern="1200" dirty="0">
                <a:solidFill>
                  <a:schemeClr val="tx1"/>
                </a:solidFill>
                <a:effectLst/>
                <a:latin typeface="+mn-lt"/>
                <a:ea typeface="+mn-ea"/>
                <a:cs typeface="+mn-cs"/>
              </a:rPr>
              <a:t>Cabernet Sauvignon accounts for almost a quarter of the hectarage planted to red-wine varieties. The reason for its popularity is due to its adaptability, as it retains a recognisable character even when planted in less suitable locations.</a:t>
            </a:r>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xmlns="" id="{ECC68C68-1858-B2DD-F241-904733BED4AE}"/>
              </a:ext>
            </a:extLst>
          </p:cNvPr>
          <p:cNvSpPr>
            <a:spLocks noGrp="1"/>
          </p:cNvSpPr>
          <p:nvPr>
            <p:ph type="sldNum" sz="quarter" idx="5"/>
          </p:nvPr>
        </p:nvSpPr>
        <p:spPr/>
        <p:txBody>
          <a:bodyPr/>
          <a:lstStyle/>
          <a:p>
            <a:fld id="{52396F31-D46C-174D-9DA5-0F156D17816F}" type="slidenum">
              <a:rPr lang="en-US" smtClean="0"/>
              <a:pPr/>
              <a:t>8</a:t>
            </a:fld>
            <a:endParaRPr lang="en-US" dirty="0"/>
          </a:p>
        </p:txBody>
      </p:sp>
    </p:spTree>
    <p:extLst>
      <p:ext uri="{BB962C8B-B14F-4D97-AF65-F5344CB8AC3E}">
        <p14:creationId xmlns:p14="http://schemas.microsoft.com/office/powerpoint/2010/main" val="9657025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9332889-229F-BEE2-0BD5-DCE8C85D75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A7E2EE37-823B-2487-22DD-A2F6E12C9A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92187E6D-3AFF-745C-7B44-6A38850A93C3}"/>
              </a:ext>
            </a:extLst>
          </p:cNvPr>
          <p:cNvSpPr>
            <a:spLocks noGrp="1"/>
          </p:cNvSpPr>
          <p:nvPr>
            <p:ph type="body" idx="1"/>
          </p:nvPr>
        </p:nvSpPr>
        <p:spPr/>
        <p:txBody>
          <a:bodyPr/>
          <a:lstStyle/>
          <a:p>
            <a:r>
              <a:rPr lang="en-ZA" sz="1200" kern="1200" dirty="0">
                <a:solidFill>
                  <a:schemeClr val="tx1"/>
                </a:solidFill>
                <a:effectLst/>
                <a:latin typeface="+mn-lt"/>
                <a:ea typeface="+mn-ea"/>
                <a:cs typeface="+mn-cs"/>
              </a:rPr>
              <a:t>This noble grape variety is grown in almost all the regions of the Cape but most extensively in </a:t>
            </a:r>
            <a:r>
              <a:rPr lang="en-ZA" sz="1200" kern="1200" dirty="0" smtClean="0">
                <a:solidFill>
                  <a:schemeClr val="tx1"/>
                </a:solidFill>
                <a:effectLst/>
                <a:latin typeface="+mn-lt"/>
                <a:ea typeface="+mn-ea"/>
                <a:cs typeface="+mn-cs"/>
              </a:rPr>
              <a:t>Stellenbosch </a:t>
            </a:r>
            <a:r>
              <a:rPr lang="en-ZA" sz="1200" kern="1200" dirty="0">
                <a:solidFill>
                  <a:schemeClr val="tx1"/>
                </a:solidFill>
                <a:effectLst/>
                <a:latin typeface="+mn-lt"/>
                <a:ea typeface="+mn-ea"/>
                <a:cs typeface="+mn-cs"/>
              </a:rPr>
              <a:t>and </a:t>
            </a:r>
            <a:r>
              <a:rPr lang="en-ZA" sz="1200" kern="1200" dirty="0" smtClean="0">
                <a:solidFill>
                  <a:schemeClr val="tx1"/>
                </a:solidFill>
                <a:effectLst/>
                <a:latin typeface="+mn-lt"/>
                <a:ea typeface="+mn-ea"/>
                <a:cs typeface="+mn-cs"/>
              </a:rPr>
              <a:t>Paarl,</a:t>
            </a:r>
            <a:r>
              <a:rPr lang="en-ZA" sz="1200" kern="1200" baseline="0" dirty="0" smtClean="0">
                <a:solidFill>
                  <a:schemeClr val="tx1"/>
                </a:solidFill>
                <a:effectLst/>
                <a:latin typeface="+mn-lt"/>
                <a:ea typeface="+mn-ea"/>
                <a:cs typeface="+mn-cs"/>
              </a:rPr>
              <a:t> followed by the Swartland and Robertson.</a:t>
            </a:r>
            <a:endParaRPr lang="en-US" dirty="0"/>
          </a:p>
        </p:txBody>
      </p:sp>
      <p:sp>
        <p:nvSpPr>
          <p:cNvPr id="4" name="Slide Number Placeholder 3">
            <a:extLst>
              <a:ext uri="{FF2B5EF4-FFF2-40B4-BE49-F238E27FC236}">
                <a16:creationId xmlns:a16="http://schemas.microsoft.com/office/drawing/2014/main" xmlns="" id="{776C5B0F-804F-C7FB-78B2-FC6D967B1D86}"/>
              </a:ext>
            </a:extLst>
          </p:cNvPr>
          <p:cNvSpPr>
            <a:spLocks noGrp="1"/>
          </p:cNvSpPr>
          <p:nvPr>
            <p:ph type="sldNum" sz="quarter" idx="5"/>
          </p:nvPr>
        </p:nvSpPr>
        <p:spPr/>
        <p:txBody>
          <a:bodyPr/>
          <a:lstStyle/>
          <a:p>
            <a:fld id="{52396F31-D46C-174D-9DA5-0F156D17816F}" type="slidenum">
              <a:rPr lang="en-US" smtClean="0"/>
              <a:pPr/>
              <a:t>9</a:t>
            </a:fld>
            <a:endParaRPr lang="en-US" dirty="0"/>
          </a:p>
        </p:txBody>
      </p:sp>
    </p:spTree>
    <p:extLst>
      <p:ext uri="{BB962C8B-B14F-4D97-AF65-F5344CB8AC3E}">
        <p14:creationId xmlns:p14="http://schemas.microsoft.com/office/powerpoint/2010/main" val="31602990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9F39632-FCBF-0CDB-6DA5-2A62767474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36F57E02-90D4-A559-E30A-DC4DBDA9F2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905BB40D-488B-41B9-C74B-C2F6EE5730ED}"/>
              </a:ext>
            </a:extLst>
          </p:cNvPr>
          <p:cNvSpPr>
            <a:spLocks noGrp="1"/>
          </p:cNvSpPr>
          <p:nvPr>
            <p:ph type="body" idx="1"/>
          </p:nvPr>
        </p:nvSpPr>
        <p:spPr/>
        <p:txBody>
          <a:bodyPr/>
          <a:lstStyle/>
          <a:p>
            <a:r>
              <a:rPr lang="en-ZA" sz="1200" kern="1200" dirty="0">
                <a:solidFill>
                  <a:schemeClr val="tx1"/>
                </a:solidFill>
                <a:effectLst/>
                <a:latin typeface="+mn-lt"/>
                <a:ea typeface="+mn-ea"/>
                <a:cs typeface="+mn-cs"/>
              </a:rPr>
              <a:t>There are single varietal expressions of Cabernet that count among South Africa’s very best wines but it is also frequently blended with Merlot and the other traditional Bordeaux varieties, Cabernet Franc, Petit Verdot and Malbec, according to the well-established template of that region (or with Shiraz according to the Australian model).</a:t>
            </a:r>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xmlns="" id="{20BB605A-8B51-330A-BB3E-BDCBC6AB07A5}"/>
              </a:ext>
            </a:extLst>
          </p:cNvPr>
          <p:cNvSpPr>
            <a:spLocks noGrp="1"/>
          </p:cNvSpPr>
          <p:nvPr>
            <p:ph type="sldNum" sz="quarter" idx="5"/>
          </p:nvPr>
        </p:nvSpPr>
        <p:spPr/>
        <p:txBody>
          <a:bodyPr/>
          <a:lstStyle/>
          <a:p>
            <a:fld id="{52396F31-D46C-174D-9DA5-0F156D17816F}" type="slidenum">
              <a:rPr lang="en-US" smtClean="0"/>
              <a:pPr/>
              <a:t>10</a:t>
            </a:fld>
            <a:endParaRPr lang="en-US" dirty="0"/>
          </a:p>
        </p:txBody>
      </p:sp>
    </p:spTree>
    <p:extLst>
      <p:ext uri="{BB962C8B-B14F-4D97-AF65-F5344CB8AC3E}">
        <p14:creationId xmlns:p14="http://schemas.microsoft.com/office/powerpoint/2010/main" val="42925627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5F9DD12-4CDE-24F8-6DD9-66126DE429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DA252448-D89E-7E40-FFA0-45B8184AD8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F0FC251F-1189-4BC7-25A2-08C56D4C0F5C}"/>
              </a:ext>
            </a:extLst>
          </p:cNvPr>
          <p:cNvSpPr>
            <a:spLocks noGrp="1"/>
          </p:cNvSpPr>
          <p:nvPr>
            <p:ph type="body" idx="1"/>
          </p:nvPr>
        </p:nvSpPr>
        <p:spPr/>
        <p:txBody>
          <a:bodyPr/>
          <a:lstStyle/>
          <a:p>
            <a:r>
              <a:rPr lang="en-US" dirty="0"/>
              <a:t>South African producers are adept at achieving balance in their wines and there is plenty of pure, clean fruit on display.</a:t>
            </a:r>
          </a:p>
        </p:txBody>
      </p:sp>
      <p:sp>
        <p:nvSpPr>
          <p:cNvPr id="4" name="Slide Number Placeholder 3">
            <a:extLst>
              <a:ext uri="{FF2B5EF4-FFF2-40B4-BE49-F238E27FC236}">
                <a16:creationId xmlns:a16="http://schemas.microsoft.com/office/drawing/2014/main" xmlns="" id="{19E0B1A4-4868-C3D1-9072-8B8040166174}"/>
              </a:ext>
            </a:extLst>
          </p:cNvPr>
          <p:cNvSpPr>
            <a:spLocks noGrp="1"/>
          </p:cNvSpPr>
          <p:nvPr>
            <p:ph type="sldNum" sz="quarter" idx="5"/>
          </p:nvPr>
        </p:nvSpPr>
        <p:spPr/>
        <p:txBody>
          <a:bodyPr/>
          <a:lstStyle/>
          <a:p>
            <a:fld id="{52396F31-D46C-174D-9DA5-0F156D17816F}" type="slidenum">
              <a:rPr lang="en-US" smtClean="0"/>
              <a:pPr/>
              <a:t>11</a:t>
            </a:fld>
            <a:endParaRPr lang="en-US" dirty="0"/>
          </a:p>
        </p:txBody>
      </p:sp>
    </p:spTree>
    <p:extLst>
      <p:ext uri="{BB962C8B-B14F-4D97-AF65-F5344CB8AC3E}">
        <p14:creationId xmlns:p14="http://schemas.microsoft.com/office/powerpoint/2010/main" val="31318148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C607A4A-C5AC-4DAE-296E-69BF053A85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4E8B1CB7-E8F6-3F92-96DC-D3ADF35DBF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2D3B5DEA-2B18-7658-6FE2-054283533F4A}"/>
              </a:ext>
            </a:extLst>
          </p:cNvPr>
          <p:cNvSpPr>
            <a:spLocks noGrp="1"/>
          </p:cNvSpPr>
          <p:nvPr>
            <p:ph type="body" idx="1"/>
          </p:nvPr>
        </p:nvSpPr>
        <p:spPr/>
        <p:txBody>
          <a:bodyPr/>
          <a:lstStyle/>
          <a:p>
            <a:r>
              <a:rPr lang="en-ZA" sz="1200" kern="1200" dirty="0">
                <a:solidFill>
                  <a:schemeClr val="tx1"/>
                </a:solidFill>
                <a:effectLst/>
                <a:latin typeface="+mn-lt"/>
                <a:ea typeface="+mn-ea"/>
                <a:cs typeface="+mn-cs"/>
              </a:rPr>
              <a:t>Rich, smooth and complex, Cabernet’s flavour profile encompasses black cherry, </a:t>
            </a:r>
            <a:r>
              <a:rPr lang="en-ZA" sz="1200" kern="1200" dirty="0" smtClean="0">
                <a:solidFill>
                  <a:schemeClr val="tx1"/>
                </a:solidFill>
                <a:effectLst/>
                <a:latin typeface="+mn-lt"/>
                <a:ea typeface="+mn-ea"/>
                <a:cs typeface="+mn-cs"/>
              </a:rPr>
              <a:t>blackcurrant</a:t>
            </a:r>
            <a:r>
              <a:rPr lang="en-ZA" sz="1200" kern="1200" dirty="0">
                <a:solidFill>
                  <a:schemeClr val="tx1"/>
                </a:solidFill>
                <a:effectLst/>
                <a:latin typeface="+mn-lt"/>
                <a:ea typeface="+mn-ea"/>
                <a:cs typeface="+mn-cs"/>
              </a:rPr>
              <a:t>, blackberry and ripe plum, with nuances that can include cassis, cedar, black pepper, tobacco, liquorice, vanilla or violet, and spiciness from the oak.</a:t>
            </a:r>
            <a:endParaRPr lang="en-GB"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xmlns="" id="{45C0CE9A-2A7B-6595-D94E-EE3F912A4CE9}"/>
              </a:ext>
            </a:extLst>
          </p:cNvPr>
          <p:cNvSpPr>
            <a:spLocks noGrp="1"/>
          </p:cNvSpPr>
          <p:nvPr>
            <p:ph type="sldNum" sz="quarter" idx="5"/>
          </p:nvPr>
        </p:nvSpPr>
        <p:spPr/>
        <p:txBody>
          <a:bodyPr/>
          <a:lstStyle/>
          <a:p>
            <a:fld id="{52396F31-D46C-174D-9DA5-0F156D17816F}" type="slidenum">
              <a:rPr lang="en-US" smtClean="0"/>
              <a:pPr/>
              <a:t>12</a:t>
            </a:fld>
            <a:endParaRPr lang="en-US" dirty="0"/>
          </a:p>
        </p:txBody>
      </p:sp>
    </p:spTree>
    <p:extLst>
      <p:ext uri="{BB962C8B-B14F-4D97-AF65-F5344CB8AC3E}">
        <p14:creationId xmlns:p14="http://schemas.microsoft.com/office/powerpoint/2010/main" val="29889808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4AEB51A-B9D8-12BE-1346-06F7F7C9AC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4702989F-D016-F4EB-E9E9-9D2A04657C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D33D6388-9673-EE95-B7AB-053AD0C752D1}"/>
              </a:ext>
            </a:extLst>
          </p:cNvPr>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In South Africa, an extensive range of clones produces a broad range of characteristics such as berry, eucalyptus and even mint from newer clones. Wines from older clones may be more herbaceous in character.</a:t>
            </a:r>
            <a:endParaRPr lang="en-GB"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xmlns="" id="{55AC1404-6F59-80FE-9089-DB2EBD6976F3}"/>
              </a:ext>
            </a:extLst>
          </p:cNvPr>
          <p:cNvSpPr>
            <a:spLocks noGrp="1"/>
          </p:cNvSpPr>
          <p:nvPr>
            <p:ph type="sldNum" sz="quarter" idx="5"/>
          </p:nvPr>
        </p:nvSpPr>
        <p:spPr/>
        <p:txBody>
          <a:bodyPr/>
          <a:lstStyle/>
          <a:p>
            <a:fld id="{52396F31-D46C-174D-9DA5-0F156D17816F}" type="slidenum">
              <a:rPr lang="en-US" smtClean="0"/>
              <a:pPr/>
              <a:t>13</a:t>
            </a:fld>
            <a:endParaRPr lang="en-US" dirty="0"/>
          </a:p>
        </p:txBody>
      </p:sp>
    </p:spTree>
    <p:extLst>
      <p:ext uri="{BB962C8B-B14F-4D97-AF65-F5344CB8AC3E}">
        <p14:creationId xmlns:p14="http://schemas.microsoft.com/office/powerpoint/2010/main" val="33888821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66F06F4-E23A-8C6A-AE66-D4FBA69CC7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E08CC4A4-E37F-290C-6884-B59E8B2C88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23A2E605-A5C9-8D7B-CBDA-925DDBB7D8C2}"/>
              </a:ext>
            </a:extLst>
          </p:cNvPr>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Full-bodied Cabernet pairs well with meaty dishes, from roast beef or boeuf bourguignon to venison casseroles and oxtail stew.</a:t>
            </a:r>
            <a:endParaRPr lang="en-GB"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xmlns="" id="{90B80D77-4714-3EE9-F7EB-517DAF824F79}"/>
              </a:ext>
            </a:extLst>
          </p:cNvPr>
          <p:cNvSpPr>
            <a:spLocks noGrp="1"/>
          </p:cNvSpPr>
          <p:nvPr>
            <p:ph type="sldNum" sz="quarter" idx="5"/>
          </p:nvPr>
        </p:nvSpPr>
        <p:spPr/>
        <p:txBody>
          <a:bodyPr/>
          <a:lstStyle/>
          <a:p>
            <a:fld id="{52396F31-D46C-174D-9DA5-0F156D17816F}" type="slidenum">
              <a:rPr lang="en-US" smtClean="0"/>
              <a:pPr/>
              <a:t>14</a:t>
            </a:fld>
            <a:endParaRPr lang="en-US" dirty="0"/>
          </a:p>
        </p:txBody>
      </p:sp>
    </p:spTree>
    <p:extLst>
      <p:ext uri="{BB962C8B-B14F-4D97-AF65-F5344CB8AC3E}">
        <p14:creationId xmlns:p14="http://schemas.microsoft.com/office/powerpoint/2010/main" val="4035061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end</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16</a:t>
            </a:fld>
            <a:endParaRPr lang="en-US" dirty="0"/>
          </a:p>
        </p:txBody>
      </p:sp>
    </p:spTree>
    <p:extLst>
      <p:ext uri="{BB962C8B-B14F-4D97-AF65-F5344CB8AC3E}">
        <p14:creationId xmlns:p14="http://schemas.microsoft.com/office/powerpoint/2010/main" val="9823223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Big Writin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00113" y="5897180"/>
            <a:ext cx="5308664"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FFCB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19" name="Picture 18">
            <a:extLst>
              <a:ext uri="{FF2B5EF4-FFF2-40B4-BE49-F238E27FC236}">
                <a16:creationId xmlns:a16="http://schemas.microsoft.com/office/drawing/2014/main" xmlns="" id="{A0C74F3A-B0B5-064C-32F0-99601517D7AC}"/>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cxnSp>
        <p:nvCxnSpPr>
          <p:cNvPr id="8" name="Straight Connector 7">
            <a:extLst>
              <a:ext uri="{FF2B5EF4-FFF2-40B4-BE49-F238E27FC236}">
                <a16:creationId xmlns:a16="http://schemas.microsoft.com/office/drawing/2014/main" xmlns="" id="{316E809E-34AC-EE10-790D-426D0E445B55}"/>
              </a:ext>
            </a:extLst>
          </p:cNvPr>
          <p:cNvCxnSpPr>
            <a:cxnSpLocks/>
          </p:cNvCxnSpPr>
          <p:nvPr userDrawn="1"/>
        </p:nvCxnSpPr>
        <p:spPr>
          <a:xfrm>
            <a:off x="7615832" y="6147813"/>
            <a:ext cx="1178" cy="710187"/>
          </a:xfrm>
          <a:prstGeom prst="line">
            <a:avLst/>
          </a:prstGeom>
          <a:ln w="6350">
            <a:solidFill>
              <a:srgbClr val="5C3719"/>
            </a:solidFill>
          </a:ln>
          <a:effectLst/>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xmlns="" id="{B2350D44-672F-9B82-CAFB-1FBB4D3CF41A}"/>
              </a:ext>
            </a:extLst>
          </p:cNvPr>
          <p:cNvSpPr txBox="1"/>
          <p:nvPr userDrawn="1"/>
        </p:nvSpPr>
        <p:spPr>
          <a:xfrm>
            <a:off x="5846107" y="6128985"/>
            <a:ext cx="1605618" cy="408885"/>
          </a:xfrm>
          <a:prstGeom prst="rect">
            <a:avLst/>
          </a:prstGeom>
          <a:noFill/>
        </p:spPr>
        <p:txBody>
          <a:bodyPr wrap="square" lIns="0" tIns="0" rIns="0" bIns="72000" rtlCol="0">
            <a:spAutoFit/>
          </a:bodyPr>
          <a:lstStyle/>
          <a:p>
            <a:pPr algn="r">
              <a:lnSpc>
                <a:spcPts val="1300"/>
              </a:lnSpc>
            </a:pPr>
            <a:r>
              <a:rPr lang="en-US" sz="1400" b="1" i="0" dirty="0">
                <a:solidFill>
                  <a:srgbClr val="FFCB27"/>
                </a:solidFill>
                <a:latin typeface="Avenir Next LT Pro" panose="020B0504020202020204" pitchFamily="34" charset="77"/>
                <a:cs typeface="Myriad Pro"/>
              </a:rPr>
              <a:t>Cabernet Sauvignon</a:t>
            </a:r>
          </a:p>
        </p:txBody>
      </p:sp>
      <p:sp>
        <p:nvSpPr>
          <p:cNvPr id="4" name="TextBox 3">
            <a:extLst>
              <a:ext uri="{FF2B5EF4-FFF2-40B4-BE49-F238E27FC236}">
                <a16:creationId xmlns:a16="http://schemas.microsoft.com/office/drawing/2014/main" xmlns="" id="{C168032E-78BF-3D5C-67BB-139B670CB39D}"/>
              </a:ext>
            </a:extLst>
          </p:cNvPr>
          <p:cNvSpPr txBox="1"/>
          <p:nvPr userDrawn="1"/>
        </p:nvSpPr>
        <p:spPr>
          <a:xfrm>
            <a:off x="6929114" y="6525261"/>
            <a:ext cx="525786" cy="138499"/>
          </a:xfrm>
          <a:prstGeom prst="rect">
            <a:avLst/>
          </a:prstGeom>
          <a:noFill/>
        </p:spPr>
        <p:txBody>
          <a:bodyPr wrap="none" lIns="0" tIns="0" rIns="0" bIns="0" rtlCol="0">
            <a:spAutoFit/>
          </a:bodyPr>
          <a:lstStyle/>
          <a:p>
            <a:pPr algn="r"/>
            <a:r>
              <a:rPr lang="en-US" sz="900" b="0" i="0" dirty="0">
                <a:solidFill>
                  <a:srgbClr val="5C3719"/>
                </a:solidFill>
                <a:latin typeface="Avenir Next LT Pro" panose="020B0504020202020204" pitchFamily="34" charset="77"/>
                <a:cs typeface="Myriad Pro"/>
              </a:rPr>
              <a:t>VARIETAL</a:t>
            </a:r>
          </a:p>
        </p:txBody>
      </p:sp>
    </p:spTree>
    <p:extLst>
      <p:ext uri="{BB962C8B-B14F-4D97-AF65-F5344CB8AC3E}">
        <p14:creationId xmlns:p14="http://schemas.microsoft.com/office/powerpoint/2010/main" val="665668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Small writin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00113" y="5949950"/>
            <a:ext cx="5308664" cy="908050"/>
          </a:xfrm>
        </p:spPr>
        <p:txBody>
          <a:bodyPr lIns="0" tIns="0" rIns="0" bIns="0">
            <a:normAutofit/>
          </a:bodyPr>
          <a:lstStyle>
            <a:lvl1pPr marL="0" indent="0" algn="l">
              <a:buNone/>
              <a:defRPr sz="1500" b="0" i="0">
                <a:solidFill>
                  <a:srgbClr val="5C3719"/>
                </a:solidFill>
                <a:latin typeface="Avenir Next LT Pro"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FFCB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19" name="Picture 18">
            <a:extLst>
              <a:ext uri="{FF2B5EF4-FFF2-40B4-BE49-F238E27FC236}">
                <a16:creationId xmlns:a16="http://schemas.microsoft.com/office/drawing/2014/main" xmlns="" id="{A0C74F3A-B0B5-064C-32F0-99601517D7AC}"/>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cxnSp>
        <p:nvCxnSpPr>
          <p:cNvPr id="8" name="Straight Connector 7">
            <a:extLst>
              <a:ext uri="{FF2B5EF4-FFF2-40B4-BE49-F238E27FC236}">
                <a16:creationId xmlns:a16="http://schemas.microsoft.com/office/drawing/2014/main" xmlns="" id="{316E809E-34AC-EE10-790D-426D0E445B55}"/>
              </a:ext>
            </a:extLst>
          </p:cNvPr>
          <p:cNvCxnSpPr>
            <a:cxnSpLocks/>
          </p:cNvCxnSpPr>
          <p:nvPr userDrawn="1"/>
        </p:nvCxnSpPr>
        <p:spPr>
          <a:xfrm>
            <a:off x="7615832" y="6147813"/>
            <a:ext cx="1178" cy="710187"/>
          </a:xfrm>
          <a:prstGeom prst="line">
            <a:avLst/>
          </a:prstGeom>
          <a:ln w="6350">
            <a:solidFill>
              <a:srgbClr val="5C3719"/>
            </a:solidFill>
          </a:ln>
          <a:effectLst/>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xmlns="" id="{CA1A51E5-8DE2-70D1-BE53-358BA4F32781}"/>
              </a:ext>
            </a:extLst>
          </p:cNvPr>
          <p:cNvSpPr txBox="1"/>
          <p:nvPr userDrawn="1"/>
        </p:nvSpPr>
        <p:spPr>
          <a:xfrm>
            <a:off x="5846107" y="6128985"/>
            <a:ext cx="1605618" cy="408885"/>
          </a:xfrm>
          <a:prstGeom prst="rect">
            <a:avLst/>
          </a:prstGeom>
          <a:noFill/>
        </p:spPr>
        <p:txBody>
          <a:bodyPr wrap="square" lIns="0" tIns="0" rIns="0" bIns="72000" rtlCol="0">
            <a:spAutoFit/>
          </a:bodyPr>
          <a:lstStyle/>
          <a:p>
            <a:pPr algn="r">
              <a:lnSpc>
                <a:spcPts val="1300"/>
              </a:lnSpc>
            </a:pPr>
            <a:r>
              <a:rPr lang="en-US" sz="1400" b="1" i="0" dirty="0">
                <a:solidFill>
                  <a:srgbClr val="FFCB27"/>
                </a:solidFill>
                <a:latin typeface="Avenir Next LT Pro" panose="020B0504020202020204" pitchFamily="34" charset="77"/>
                <a:cs typeface="Myriad Pro"/>
              </a:rPr>
              <a:t>Cabernet Sauvignon</a:t>
            </a:r>
          </a:p>
        </p:txBody>
      </p:sp>
      <p:sp>
        <p:nvSpPr>
          <p:cNvPr id="4" name="TextBox 3">
            <a:extLst>
              <a:ext uri="{FF2B5EF4-FFF2-40B4-BE49-F238E27FC236}">
                <a16:creationId xmlns:a16="http://schemas.microsoft.com/office/drawing/2014/main" xmlns="" id="{24C34764-DBD0-6D56-70A3-53FAEFD29E4A}"/>
              </a:ext>
            </a:extLst>
          </p:cNvPr>
          <p:cNvSpPr txBox="1"/>
          <p:nvPr userDrawn="1"/>
        </p:nvSpPr>
        <p:spPr>
          <a:xfrm>
            <a:off x="6929114" y="6525261"/>
            <a:ext cx="525786" cy="138499"/>
          </a:xfrm>
          <a:prstGeom prst="rect">
            <a:avLst/>
          </a:prstGeom>
          <a:noFill/>
        </p:spPr>
        <p:txBody>
          <a:bodyPr wrap="none" lIns="0" tIns="0" rIns="0" bIns="0" rtlCol="0">
            <a:spAutoFit/>
          </a:bodyPr>
          <a:lstStyle/>
          <a:p>
            <a:pPr algn="r"/>
            <a:r>
              <a:rPr lang="en-US" sz="900" b="0" i="0" dirty="0">
                <a:solidFill>
                  <a:srgbClr val="5C3719"/>
                </a:solidFill>
                <a:latin typeface="Avenir Next LT Pro" panose="020B0504020202020204" pitchFamily="34" charset="77"/>
                <a:cs typeface="Myriad Pro"/>
              </a:rPr>
              <a:t>VARIETAL</a:t>
            </a:r>
          </a:p>
        </p:txBody>
      </p:sp>
    </p:spTree>
    <p:extLst>
      <p:ext uri="{BB962C8B-B14F-4D97-AF65-F5344CB8AC3E}">
        <p14:creationId xmlns:p14="http://schemas.microsoft.com/office/powerpoint/2010/main" val="790910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u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4C80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Picture 4">
            <a:extLst>
              <a:ext uri="{FF2B5EF4-FFF2-40B4-BE49-F238E27FC236}">
                <a16:creationId xmlns:a16="http://schemas.microsoft.com/office/drawing/2014/main" xmlns=""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2602854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een">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8F89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Picture 4">
            <a:extLst>
              <a:ext uri="{FF2B5EF4-FFF2-40B4-BE49-F238E27FC236}">
                <a16:creationId xmlns:a16="http://schemas.microsoft.com/office/drawing/2014/main" xmlns=""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1776657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roon">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7E11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Picture 4">
            <a:extLst>
              <a:ext uri="{FF2B5EF4-FFF2-40B4-BE49-F238E27FC236}">
                <a16:creationId xmlns:a16="http://schemas.microsoft.com/office/drawing/2014/main" xmlns=""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3057726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rang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F58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Picture 4">
            <a:extLst>
              <a:ext uri="{FF2B5EF4-FFF2-40B4-BE49-F238E27FC236}">
                <a16:creationId xmlns:a16="http://schemas.microsoft.com/office/drawing/2014/main" xmlns=""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627871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D1C7A6-7CAC-7048-B745-F418703F627F}" type="datetimeFigureOut">
              <a:rPr lang="en-US" smtClean="0"/>
              <a:pPr/>
              <a:t>7/31/2026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91CD01C-959E-474B-AC3D-9F1BA40DDC7D}" type="slidenum">
              <a:rPr lang="en-US" smtClean="0"/>
              <a:pPr/>
              <a:t>‹#›</a:t>
            </a:fld>
            <a:endParaRPr lang="en-US" dirty="0"/>
          </a:p>
        </p:txBody>
      </p:sp>
    </p:spTree>
    <p:extLst>
      <p:ext uri="{BB962C8B-B14F-4D97-AF65-F5344CB8AC3E}">
        <p14:creationId xmlns:p14="http://schemas.microsoft.com/office/powerpoint/2010/main" val="1238128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D1C7A6-7CAC-7048-B745-F418703F627F}" type="datetimeFigureOut">
              <a:rPr lang="en-US" smtClean="0"/>
              <a:pPr/>
              <a:t>7/31/2026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1CD01C-959E-474B-AC3D-9F1BA40DDC7D}" type="slidenum">
              <a:rPr lang="en-US" smtClean="0"/>
              <a:pPr/>
              <a:t>‹#›</a:t>
            </a:fld>
            <a:endParaRPr lang="en-US" dirty="0"/>
          </a:p>
        </p:txBody>
      </p:sp>
    </p:spTree>
    <p:extLst>
      <p:ext uri="{BB962C8B-B14F-4D97-AF65-F5344CB8AC3E}">
        <p14:creationId xmlns:p14="http://schemas.microsoft.com/office/powerpoint/2010/main" val="3426153417"/>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6" r:id="rId3"/>
    <p:sldLayoutId id="2147483657" r:id="rId4"/>
    <p:sldLayoutId id="2147483658" r:id="rId5"/>
    <p:sldLayoutId id="2147483659" r:id="rId6"/>
    <p:sldLayoutId id="2147483655"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guide id="4" pos="385" userDrawn="1">
          <p15:clr>
            <a:srgbClr val="F26B43"/>
          </p15:clr>
        </p15:guide>
        <p15:guide id="5" pos="5375" userDrawn="1">
          <p15:clr>
            <a:srgbClr val="F26B43"/>
          </p15:clr>
        </p15:guide>
        <p15:guide id="6" orient="horz" pos="3634" userDrawn="1">
          <p15:clr>
            <a:srgbClr val="F26B43"/>
          </p15:clr>
        </p15:guide>
        <p15:guide id="7" orient="horz" pos="232" userDrawn="1">
          <p15:clr>
            <a:srgbClr val="F26B43"/>
          </p15:clr>
        </p15:guide>
        <p15:guide id="8" orient="horz" pos="3748" userDrawn="1">
          <p15:clr>
            <a:srgbClr val="F26B43"/>
          </p15:clr>
        </p15:guide>
        <p15:guide id="9" pos="4898" userDrawn="1">
          <p15:clr>
            <a:srgbClr val="F26B43"/>
          </p15:clr>
        </p15:guide>
        <p15:guide id="10" orient="horz" pos="3430" userDrawn="1">
          <p15:clr>
            <a:srgbClr val="F26B43"/>
          </p15:clr>
        </p15:guide>
        <p15:guide id="11" pos="4694" userDrawn="1">
          <p15:clr>
            <a:srgbClr val="F26B43"/>
          </p15:clr>
        </p15:guide>
        <p15:guide id="12" orient="horz" pos="4178" userDrawn="1">
          <p15:clr>
            <a:srgbClr val="F26B43"/>
          </p15:clr>
        </p15:guide>
        <p15:guide id="13" pos="56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007953EE-5A27-FBC7-8CE1-C98A361CA7F1}"/>
              </a:ext>
            </a:extLst>
          </p:cNvPr>
          <p:cNvPicPr>
            <a:picLocks noChangeAspect="1"/>
          </p:cNvPicPr>
          <p:nvPr/>
        </p:nvPicPr>
        <p:blipFill>
          <a:blip r:embed="rId3"/>
          <a:srcRect/>
          <a:stretch/>
        </p:blipFill>
        <p:spPr>
          <a:xfrm>
            <a:off x="0" y="0"/>
            <a:ext cx="9144000" cy="6858000"/>
          </a:xfrm>
          <a:prstGeom prst="rect">
            <a:avLst/>
          </a:prstGeom>
        </p:spPr>
      </p:pic>
      <p:sp>
        <p:nvSpPr>
          <p:cNvPr id="19" name="object 20">
            <a:extLst>
              <a:ext uri="{FF2B5EF4-FFF2-40B4-BE49-F238E27FC236}">
                <a16:creationId xmlns:a16="http://schemas.microsoft.com/office/drawing/2014/main" xmlns="" id="{B631FD9A-73B2-FC60-577F-620DFB4F2E97}"/>
              </a:ext>
            </a:extLst>
          </p:cNvPr>
          <p:cNvSpPr txBox="1"/>
          <p:nvPr/>
        </p:nvSpPr>
        <p:spPr>
          <a:xfrm>
            <a:off x="22860" y="4915057"/>
            <a:ext cx="9121140" cy="951543"/>
          </a:xfrm>
          <a:prstGeom prst="rect">
            <a:avLst/>
          </a:prstGeom>
        </p:spPr>
        <p:txBody>
          <a:bodyPr vert="horz" wrap="square" lIns="0" tIns="15240" rIns="0" bIns="0" rtlCol="0">
            <a:spAutoFit/>
          </a:bodyPr>
          <a:lstStyle/>
          <a:p>
            <a:pPr algn="ctr">
              <a:lnSpc>
                <a:spcPct val="100000"/>
              </a:lnSpc>
              <a:spcBef>
                <a:spcPts val="120"/>
              </a:spcBef>
            </a:pPr>
            <a:r>
              <a:rPr lang="en-US" sz="3000" b="1" spc="100" dirty="0">
                <a:solidFill>
                  <a:srgbClr val="FFFFFF"/>
                </a:solidFill>
                <a:latin typeface="Avenir Next LT Pro" panose="020B0504020202020204" pitchFamily="34" charset="77"/>
                <a:cs typeface="Segoe UI"/>
              </a:rPr>
              <a:t>CABERNET SAUVIGNON</a:t>
            </a:r>
          </a:p>
          <a:p>
            <a:pPr algn="ctr">
              <a:lnSpc>
                <a:spcPct val="100000"/>
              </a:lnSpc>
              <a:spcBef>
                <a:spcPts val="120"/>
              </a:spcBef>
            </a:pPr>
            <a:endParaRPr lang="en-US" sz="3000" b="1" spc="-65" dirty="0">
              <a:solidFill>
                <a:srgbClr val="FFFFFF"/>
              </a:solidFill>
              <a:latin typeface="Avenir Next LT Pro" panose="020B0504020202020204" pitchFamily="34" charset="77"/>
              <a:cs typeface="Segoe UI"/>
            </a:endParaRPr>
          </a:p>
        </p:txBody>
      </p:sp>
    </p:spTree>
    <p:extLst>
      <p:ext uri="{BB962C8B-B14F-4D97-AF65-F5344CB8AC3E}">
        <p14:creationId xmlns:p14="http://schemas.microsoft.com/office/powerpoint/2010/main" val="2533286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abernet Sauvignon2.jpg">
            <a:extLst>
              <a:ext uri="{FF2B5EF4-FFF2-40B4-BE49-F238E27FC236}">
                <a16:creationId xmlns:a16="http://schemas.microsoft.com/office/drawing/2014/main" xmlns="" id="{CD937142-B782-0695-5C06-27FA66ECBB4A}"/>
              </a:ext>
            </a:extLst>
          </p:cNvPr>
          <p:cNvPicPr>
            <a:picLocks noChangeAspect="1"/>
          </p:cNvPicPr>
          <p:nvPr/>
        </p:nvPicPr>
        <p:blipFill>
          <a:blip r:embed="rId3" cstate="screen">
            <a:extLst>
              <a:ext uri="{28A0092B-C50C-407E-A947-70E740481C1C}">
                <a14:useLocalDpi xmlns:a14="http://schemas.microsoft.com/office/drawing/2010/main"/>
              </a:ext>
            </a:extLst>
          </a:blip>
          <a:srcRect l="5081" t="8964" r="5196" b="9489"/>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523193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942A234-7AAE-EB05-13E1-3D745D03F72D}"/>
            </a:ext>
          </a:extLst>
        </p:cNvPr>
        <p:cNvGrpSpPr/>
        <p:nvPr/>
      </p:nvGrpSpPr>
      <p:grpSpPr>
        <a:xfrm>
          <a:off x="0" y="0"/>
          <a:ext cx="0" cy="0"/>
          <a:chOff x="0" y="0"/>
          <a:chExt cx="0" cy="0"/>
        </a:xfrm>
      </p:grpSpPr>
      <p:pic>
        <p:nvPicPr>
          <p:cNvPr id="2" name="Picture 1" descr="Cabernet Sauvignon3.jpg">
            <a:extLst>
              <a:ext uri="{FF2B5EF4-FFF2-40B4-BE49-F238E27FC236}">
                <a16:creationId xmlns:a16="http://schemas.microsoft.com/office/drawing/2014/main" xmlns="" id="{A1EB6403-BCBB-23F5-D9C1-E463E90070D3}"/>
              </a:ext>
            </a:extLst>
          </p:cNvPr>
          <p:cNvPicPr>
            <a:picLocks noChangeAspect="1"/>
          </p:cNvPicPr>
          <p:nvPr/>
        </p:nvPicPr>
        <p:blipFill>
          <a:blip r:embed="rId3" cstate="screen">
            <a:extLst>
              <a:ext uri="{28A0092B-C50C-407E-A947-70E740481C1C}">
                <a14:useLocalDpi xmlns:a14="http://schemas.microsoft.com/office/drawing/2010/main"/>
              </a:ext>
            </a:extLst>
          </a:blip>
          <a:srcRect l="7036" t="6815" r="4684" b="12948"/>
          <a:stretch>
            <a:fillRect/>
          </a:stretch>
        </p:blipFill>
        <p:spPr>
          <a:xfrm>
            <a:off x="611188" y="368302"/>
            <a:ext cx="7921625" cy="5400675"/>
          </a:xfrm>
          <a:prstGeom prst="rect">
            <a:avLst/>
          </a:prstGeom>
        </p:spPr>
      </p:pic>
    </p:spTree>
    <p:extLst>
      <p:ext uri="{BB962C8B-B14F-4D97-AF65-F5344CB8AC3E}">
        <p14:creationId xmlns:p14="http://schemas.microsoft.com/office/powerpoint/2010/main" val="1426794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BF28450-E732-3C1B-9B37-6BE1DAE86DA3}"/>
            </a:ext>
          </a:extLst>
        </p:cNvPr>
        <p:cNvGrpSpPr/>
        <p:nvPr/>
      </p:nvGrpSpPr>
      <p:grpSpPr>
        <a:xfrm>
          <a:off x="0" y="0"/>
          <a:ext cx="0" cy="0"/>
          <a:chOff x="0" y="0"/>
          <a:chExt cx="0" cy="0"/>
        </a:xfrm>
      </p:grpSpPr>
      <p:pic>
        <p:nvPicPr>
          <p:cNvPr id="2" name="Picture 1" descr="Cabernet Sauvignon4.jpg">
            <a:extLst>
              <a:ext uri="{FF2B5EF4-FFF2-40B4-BE49-F238E27FC236}">
                <a16:creationId xmlns:a16="http://schemas.microsoft.com/office/drawing/2014/main" xmlns="" id="{145E1BA7-6992-ED30-CCE8-D373B6932961}"/>
              </a:ext>
            </a:extLst>
          </p:cNvPr>
          <p:cNvPicPr>
            <a:picLocks noChangeAspect="1"/>
          </p:cNvPicPr>
          <p:nvPr/>
        </p:nvPicPr>
        <p:blipFill>
          <a:blip r:embed="rId3" cstate="screen">
            <a:extLst>
              <a:ext uri="{28A0092B-C50C-407E-A947-70E740481C1C}">
                <a14:useLocalDpi xmlns:a14="http://schemas.microsoft.com/office/drawing/2010/main"/>
              </a:ext>
            </a:extLst>
          </a:blip>
          <a:srcRect l="4814" t="6053" r="4904" b="11889"/>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2566413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9F05E39-D9AE-0BA5-7C50-05DC4B5E521C}"/>
            </a:ext>
          </a:extLst>
        </p:cNvPr>
        <p:cNvGrpSpPr/>
        <p:nvPr/>
      </p:nvGrpSpPr>
      <p:grpSpPr>
        <a:xfrm>
          <a:off x="0" y="0"/>
          <a:ext cx="0" cy="0"/>
          <a:chOff x="0" y="0"/>
          <a:chExt cx="0" cy="0"/>
        </a:xfrm>
      </p:grpSpPr>
      <p:pic>
        <p:nvPicPr>
          <p:cNvPr id="2" name="Picture 1" descr="Cabernet Sauvignon5.jpg">
            <a:extLst>
              <a:ext uri="{FF2B5EF4-FFF2-40B4-BE49-F238E27FC236}">
                <a16:creationId xmlns:a16="http://schemas.microsoft.com/office/drawing/2014/main" xmlns="" id="{867DD7EA-5782-0226-8C11-E30DC5A55F39}"/>
              </a:ext>
            </a:extLst>
          </p:cNvPr>
          <p:cNvPicPr>
            <a:picLocks noChangeAspect="1"/>
          </p:cNvPicPr>
          <p:nvPr/>
        </p:nvPicPr>
        <p:blipFill>
          <a:blip r:embed="rId3" cstate="screen">
            <a:extLst>
              <a:ext uri="{28A0092B-C50C-407E-A947-70E740481C1C}">
                <a14:useLocalDpi xmlns:a14="http://schemas.microsoft.com/office/drawing/2010/main"/>
              </a:ext>
            </a:extLst>
          </a:blip>
          <a:srcRect l="6685" t="7274" r="6670" b="13976"/>
          <a:stretch>
            <a:fillRect/>
          </a:stretch>
        </p:blipFill>
        <p:spPr>
          <a:xfrm>
            <a:off x="611188" y="368299"/>
            <a:ext cx="7921625" cy="5400675"/>
          </a:xfrm>
          <a:prstGeom prst="rect">
            <a:avLst/>
          </a:prstGeom>
        </p:spPr>
      </p:pic>
    </p:spTree>
    <p:extLst>
      <p:ext uri="{BB962C8B-B14F-4D97-AF65-F5344CB8AC3E}">
        <p14:creationId xmlns:p14="http://schemas.microsoft.com/office/powerpoint/2010/main" val="1545912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D844A35-80EE-733F-E47E-C0EDB1FD2AFD}"/>
            </a:ext>
          </a:extLst>
        </p:cNvPr>
        <p:cNvGrpSpPr/>
        <p:nvPr/>
      </p:nvGrpSpPr>
      <p:grpSpPr>
        <a:xfrm>
          <a:off x="0" y="0"/>
          <a:ext cx="0" cy="0"/>
          <a:chOff x="0" y="0"/>
          <a:chExt cx="0" cy="0"/>
        </a:xfrm>
      </p:grpSpPr>
      <p:pic>
        <p:nvPicPr>
          <p:cNvPr id="2" name="Picture 1" descr="Cabernet Sauvignon6.jpg">
            <a:extLst>
              <a:ext uri="{FF2B5EF4-FFF2-40B4-BE49-F238E27FC236}">
                <a16:creationId xmlns:a16="http://schemas.microsoft.com/office/drawing/2014/main" xmlns="" id="{7454D9C7-88ED-9E0E-3AED-372E5430B9F2}"/>
              </a:ext>
            </a:extLst>
          </p:cNvPr>
          <p:cNvPicPr>
            <a:picLocks noChangeAspect="1"/>
          </p:cNvPicPr>
          <p:nvPr/>
        </p:nvPicPr>
        <p:blipFill>
          <a:blip r:embed="rId3" cstate="screen">
            <a:extLst>
              <a:ext uri="{28A0092B-C50C-407E-A947-70E740481C1C}">
                <a14:useLocalDpi xmlns:a14="http://schemas.microsoft.com/office/drawing/2010/main"/>
              </a:ext>
            </a:extLst>
          </a:blip>
          <a:srcRect l="4796" t="8966" r="4796" b="8864"/>
          <a:stretch>
            <a:fillRect/>
          </a:stretch>
        </p:blipFill>
        <p:spPr>
          <a:xfrm>
            <a:off x="611188" y="368300"/>
            <a:ext cx="7921625" cy="5400676"/>
          </a:xfrm>
          <a:prstGeom prst="rect">
            <a:avLst/>
          </a:prstGeom>
        </p:spPr>
      </p:pic>
    </p:spTree>
    <p:extLst>
      <p:ext uri="{BB962C8B-B14F-4D97-AF65-F5344CB8AC3E}">
        <p14:creationId xmlns:p14="http://schemas.microsoft.com/office/powerpoint/2010/main" val="1912199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7CA2076-A999-5DF9-065F-8E6C09916DCD}"/>
            </a:ext>
          </a:extLst>
        </p:cNvPr>
        <p:cNvGrpSpPr/>
        <p:nvPr/>
      </p:nvGrpSpPr>
      <p:grpSpPr>
        <a:xfrm>
          <a:off x="0" y="0"/>
          <a:ext cx="0" cy="0"/>
          <a:chOff x="0" y="0"/>
          <a:chExt cx="0" cy="0"/>
        </a:xfrm>
      </p:grpSpPr>
      <p:pic>
        <p:nvPicPr>
          <p:cNvPr id="2" name="Picture 1" descr="Cabernet Sauvignon7.jpg">
            <a:extLst>
              <a:ext uri="{FF2B5EF4-FFF2-40B4-BE49-F238E27FC236}">
                <a16:creationId xmlns:a16="http://schemas.microsoft.com/office/drawing/2014/main" xmlns="" id="{25F74BEA-B0BE-B384-517D-BE99DB476032}"/>
              </a:ext>
            </a:extLst>
          </p:cNvPr>
          <p:cNvPicPr>
            <a:picLocks noChangeAspect="1"/>
          </p:cNvPicPr>
          <p:nvPr/>
        </p:nvPicPr>
        <p:blipFill>
          <a:blip r:embed="rId3" cstate="screen">
            <a:extLst>
              <a:ext uri="{28A0092B-C50C-407E-A947-70E740481C1C}">
                <a14:useLocalDpi xmlns:a14="http://schemas.microsoft.com/office/drawing/2010/main"/>
              </a:ext>
            </a:extLst>
          </a:blip>
          <a:srcRect l="5003" t="6794" r="5003" b="11410"/>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972323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81F0E54-3864-8239-2A7B-E7496F2E1DF7}"/>
            </a:ext>
          </a:extLst>
        </p:cNvPr>
        <p:cNvGrpSpPr/>
        <p:nvPr/>
      </p:nvGrpSpPr>
      <p:grpSpPr>
        <a:xfrm>
          <a:off x="0" y="0"/>
          <a:ext cx="0" cy="0"/>
          <a:chOff x="0" y="0"/>
          <a:chExt cx="0" cy="0"/>
        </a:xfrm>
      </p:grpSpPr>
      <p:pic>
        <p:nvPicPr>
          <p:cNvPr id="2" name="Picture 1" descr="Cabernet Sauvignon8.jpg">
            <a:extLst>
              <a:ext uri="{FF2B5EF4-FFF2-40B4-BE49-F238E27FC236}">
                <a16:creationId xmlns:a16="http://schemas.microsoft.com/office/drawing/2014/main" xmlns="" id="{B906EAC4-FC62-7246-7444-23F86DB46FD9}"/>
              </a:ext>
            </a:extLst>
          </p:cNvPr>
          <p:cNvPicPr>
            <a:picLocks noChangeAspect="1"/>
          </p:cNvPicPr>
          <p:nvPr/>
        </p:nvPicPr>
        <p:blipFill>
          <a:blip r:embed="rId3" cstate="screen">
            <a:extLst>
              <a:ext uri="{28A0092B-C50C-407E-A947-70E740481C1C}">
                <a14:useLocalDpi xmlns:a14="http://schemas.microsoft.com/office/drawing/2010/main"/>
              </a:ext>
            </a:extLst>
          </a:blip>
          <a:srcRect l="7563" t="7568" r="5791" b="13682"/>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2489462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27403FC-016E-2CBD-9FC5-79441EB91D9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xmlns="" id="{84FD8AB3-E9C5-937F-E593-CA1B4F386C8B}"/>
              </a:ext>
            </a:extLst>
          </p:cNvPr>
          <p:cNvPicPr>
            <a:picLocks noChangeAspect="1"/>
          </p:cNvPicPr>
          <p:nvPr/>
        </p:nvPicPr>
        <p:blipFill>
          <a:blip r:embed="rId3"/>
          <a:srcRect t="15914" r="85455" b="20582"/>
          <a:stretch>
            <a:fillRect/>
          </a:stretch>
        </p:blipFill>
        <p:spPr>
          <a:xfrm>
            <a:off x="426290" y="365760"/>
            <a:ext cx="1749989" cy="5405555"/>
          </a:xfrm>
          <a:prstGeom prst="rect">
            <a:avLst/>
          </a:prstGeom>
        </p:spPr>
      </p:pic>
      <p:pic>
        <p:nvPicPr>
          <p:cNvPr id="2" name="Picture 1">
            <a:extLst>
              <a:ext uri="{FF2B5EF4-FFF2-40B4-BE49-F238E27FC236}">
                <a16:creationId xmlns:a16="http://schemas.microsoft.com/office/drawing/2014/main" xmlns="" id="{6558150C-4F5D-E7C7-A1F3-88DB76114DD0}"/>
              </a:ext>
            </a:extLst>
          </p:cNvPr>
          <p:cNvPicPr>
            <a:picLocks noChangeAspect="1"/>
          </p:cNvPicPr>
          <p:nvPr/>
        </p:nvPicPr>
        <p:blipFill>
          <a:blip r:embed="rId3"/>
          <a:srcRect l="18434" t="2423" r="2094" b="2533"/>
          <a:stretch>
            <a:fillRect/>
          </a:stretch>
        </p:blipFill>
        <p:spPr>
          <a:xfrm>
            <a:off x="2149934" y="368300"/>
            <a:ext cx="6382879" cy="5400675"/>
          </a:xfrm>
          <a:prstGeom prst="rect">
            <a:avLst/>
          </a:prstGeom>
        </p:spPr>
      </p:pic>
    </p:spTree>
    <p:extLst>
      <p:ext uri="{BB962C8B-B14F-4D97-AF65-F5344CB8AC3E}">
        <p14:creationId xmlns:p14="http://schemas.microsoft.com/office/powerpoint/2010/main" val="28842702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F6DE5A2-AF42-EB23-2442-C29C0F9DEC4A}"/>
            </a:ext>
          </a:extLst>
        </p:cNvPr>
        <p:cNvGrpSpPr/>
        <p:nvPr/>
      </p:nvGrpSpPr>
      <p:grpSpPr>
        <a:xfrm>
          <a:off x="0" y="0"/>
          <a:ext cx="0" cy="0"/>
          <a:chOff x="0" y="0"/>
          <a:chExt cx="0" cy="0"/>
        </a:xfrm>
      </p:grpSpPr>
      <p:pic>
        <p:nvPicPr>
          <p:cNvPr id="3" name="Picture 2" descr="Cabernet Sauvignon10.jpg">
            <a:extLst>
              <a:ext uri="{FF2B5EF4-FFF2-40B4-BE49-F238E27FC236}">
                <a16:creationId xmlns:a16="http://schemas.microsoft.com/office/drawing/2014/main" xmlns="" id="{3D238B53-63E1-FF56-4C61-984F06E8511B}"/>
              </a:ext>
            </a:extLst>
          </p:cNvPr>
          <p:cNvPicPr>
            <a:picLocks noChangeAspect="1"/>
          </p:cNvPicPr>
          <p:nvPr/>
        </p:nvPicPr>
        <p:blipFill>
          <a:blip r:embed="rId3" cstate="screen">
            <a:extLst>
              <a:ext uri="{28A0092B-C50C-407E-A947-70E740481C1C}">
                <a14:useLocalDpi xmlns:a14="http://schemas.microsoft.com/office/drawing/2010/main"/>
              </a:ext>
            </a:extLst>
          </a:blip>
          <a:srcRect l="5262" t="9312" r="5418" b="9508"/>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2615608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5E7A0A0-886A-00E9-2D71-DC808133668A}"/>
            </a:ext>
          </a:extLst>
        </p:cNvPr>
        <p:cNvGrpSpPr/>
        <p:nvPr/>
      </p:nvGrpSpPr>
      <p:grpSpPr>
        <a:xfrm>
          <a:off x="0" y="0"/>
          <a:ext cx="0" cy="0"/>
          <a:chOff x="0" y="0"/>
          <a:chExt cx="0" cy="0"/>
        </a:xfrm>
      </p:grpSpPr>
      <p:pic>
        <p:nvPicPr>
          <p:cNvPr id="2" name="Picture 1" descr="11.jpg">
            <a:extLst>
              <a:ext uri="{FF2B5EF4-FFF2-40B4-BE49-F238E27FC236}">
                <a16:creationId xmlns:a16="http://schemas.microsoft.com/office/drawing/2014/main" xmlns="" id="{0C80582A-8BDA-D605-82FA-E68A39DB9005}"/>
              </a:ext>
            </a:extLst>
          </p:cNvPr>
          <p:cNvPicPr>
            <a:picLocks noChangeAspect="1"/>
          </p:cNvPicPr>
          <p:nvPr/>
        </p:nvPicPr>
        <p:blipFill>
          <a:blip r:embed="rId3" cstate="screen">
            <a:extLst>
              <a:ext uri="{28A0092B-C50C-407E-A947-70E740481C1C}">
                <a14:useLocalDpi xmlns:a14="http://schemas.microsoft.com/office/drawing/2010/main"/>
              </a:ext>
            </a:extLst>
          </a:blip>
          <a:srcRect l="6773" t="6333" r="5437" b="13877"/>
          <a:stretch>
            <a:fillRect/>
          </a:stretch>
        </p:blipFill>
        <p:spPr>
          <a:xfrm>
            <a:off x="611188" y="368299"/>
            <a:ext cx="7921625" cy="5400675"/>
          </a:xfrm>
          <a:prstGeom prst="rect">
            <a:avLst/>
          </a:prstGeom>
        </p:spPr>
      </p:pic>
    </p:spTree>
    <p:extLst>
      <p:ext uri="{BB962C8B-B14F-4D97-AF65-F5344CB8AC3E}">
        <p14:creationId xmlns:p14="http://schemas.microsoft.com/office/powerpoint/2010/main" val="3147158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99615B4-C82A-2F33-B94A-CC765DE74EDC}"/>
            </a:ext>
          </a:extLst>
        </p:cNvPr>
        <p:cNvGrpSpPr/>
        <p:nvPr/>
      </p:nvGrpSpPr>
      <p:grpSpPr>
        <a:xfrm>
          <a:off x="0" y="0"/>
          <a:ext cx="0" cy="0"/>
          <a:chOff x="0" y="0"/>
          <a:chExt cx="0" cy="0"/>
        </a:xfrm>
      </p:grpSpPr>
      <p:pic>
        <p:nvPicPr>
          <p:cNvPr id="2" name="Picture 1" descr="Cabernet Sauvignon11.jpg">
            <a:extLst>
              <a:ext uri="{FF2B5EF4-FFF2-40B4-BE49-F238E27FC236}">
                <a16:creationId xmlns:a16="http://schemas.microsoft.com/office/drawing/2014/main" xmlns="" id="{F49E2E35-A25A-0AA5-AFF7-7643506E4058}"/>
              </a:ext>
            </a:extLst>
          </p:cNvPr>
          <p:cNvPicPr>
            <a:picLocks noChangeAspect="1"/>
          </p:cNvPicPr>
          <p:nvPr/>
        </p:nvPicPr>
        <p:blipFill>
          <a:blip r:embed="rId3" cstate="screen">
            <a:extLst>
              <a:ext uri="{28A0092B-C50C-407E-A947-70E740481C1C}">
                <a14:useLocalDpi xmlns:a14="http://schemas.microsoft.com/office/drawing/2010/main"/>
              </a:ext>
            </a:extLst>
          </a:blip>
          <a:srcRect l="4860" t="9004" r="5655" b="9666"/>
          <a:stretch>
            <a:fillRect/>
          </a:stretch>
        </p:blipFill>
        <p:spPr>
          <a:xfrm>
            <a:off x="611188" y="368299"/>
            <a:ext cx="7921625" cy="5400675"/>
          </a:xfrm>
          <a:prstGeom prst="rect">
            <a:avLst/>
          </a:prstGeom>
        </p:spPr>
      </p:pic>
    </p:spTree>
    <p:extLst>
      <p:ext uri="{BB962C8B-B14F-4D97-AF65-F5344CB8AC3E}">
        <p14:creationId xmlns:p14="http://schemas.microsoft.com/office/powerpoint/2010/main" val="3829033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1E0ECAF-25B1-24AE-0CB1-603AA1E87741}"/>
            </a:ext>
          </a:extLst>
        </p:cNvPr>
        <p:cNvGrpSpPr/>
        <p:nvPr/>
      </p:nvGrpSpPr>
      <p:grpSpPr>
        <a:xfrm>
          <a:off x="0" y="0"/>
          <a:ext cx="0" cy="0"/>
          <a:chOff x="0" y="0"/>
          <a:chExt cx="0" cy="0"/>
        </a:xfrm>
      </p:grpSpPr>
      <p:pic>
        <p:nvPicPr>
          <p:cNvPr id="2" name="Picture 1" descr="Cabernet Sauvignon12.jpg">
            <a:extLst>
              <a:ext uri="{FF2B5EF4-FFF2-40B4-BE49-F238E27FC236}">
                <a16:creationId xmlns:a16="http://schemas.microsoft.com/office/drawing/2014/main" xmlns="" id="{3FBD0788-8B60-B993-0A48-CC2531C5D533}"/>
              </a:ext>
            </a:extLst>
          </p:cNvPr>
          <p:cNvPicPr>
            <a:picLocks noChangeAspect="1"/>
          </p:cNvPicPr>
          <p:nvPr/>
        </p:nvPicPr>
        <p:blipFill>
          <a:blip r:embed="rId3" cstate="screen">
            <a:extLst>
              <a:ext uri="{28A0092B-C50C-407E-A947-70E740481C1C}">
                <a14:useLocalDpi xmlns:a14="http://schemas.microsoft.com/office/drawing/2010/main"/>
              </a:ext>
            </a:extLst>
          </a:blip>
          <a:srcRect l="4793" t="7506" r="5445" b="10911"/>
          <a:stretch>
            <a:fillRect/>
          </a:stretch>
        </p:blipFill>
        <p:spPr>
          <a:xfrm>
            <a:off x="611188" y="368299"/>
            <a:ext cx="7921625" cy="5400675"/>
          </a:xfrm>
          <a:prstGeom prst="rect">
            <a:avLst/>
          </a:prstGeom>
        </p:spPr>
      </p:pic>
    </p:spTree>
    <p:extLst>
      <p:ext uri="{BB962C8B-B14F-4D97-AF65-F5344CB8AC3E}">
        <p14:creationId xmlns:p14="http://schemas.microsoft.com/office/powerpoint/2010/main" val="348271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CB37AD7-69EF-F614-D141-F4AABE8F7309}"/>
            </a:ext>
          </a:extLst>
        </p:cNvPr>
        <p:cNvGrpSpPr/>
        <p:nvPr/>
      </p:nvGrpSpPr>
      <p:grpSpPr>
        <a:xfrm>
          <a:off x="0" y="0"/>
          <a:ext cx="0" cy="0"/>
          <a:chOff x="0" y="0"/>
          <a:chExt cx="0" cy="0"/>
        </a:xfrm>
      </p:grpSpPr>
      <p:pic>
        <p:nvPicPr>
          <p:cNvPr id="2" name="Picture 1" descr="Cabernet Sauvignon13.jpg">
            <a:extLst>
              <a:ext uri="{FF2B5EF4-FFF2-40B4-BE49-F238E27FC236}">
                <a16:creationId xmlns:a16="http://schemas.microsoft.com/office/drawing/2014/main" xmlns="" id="{AFDBFD19-6BB1-B773-5ADB-123E52A4C996}"/>
              </a:ext>
            </a:extLst>
          </p:cNvPr>
          <p:cNvPicPr>
            <a:picLocks noChangeAspect="1"/>
          </p:cNvPicPr>
          <p:nvPr/>
        </p:nvPicPr>
        <p:blipFill>
          <a:blip r:embed="rId3" cstate="screen">
            <a:extLst>
              <a:ext uri="{28A0092B-C50C-407E-A947-70E740481C1C}">
                <a14:useLocalDpi xmlns:a14="http://schemas.microsoft.com/office/drawing/2010/main"/>
              </a:ext>
            </a:extLst>
          </a:blip>
          <a:srcRect l="4783" t="7111" r="5073" b="10957"/>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6717503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6C9E5FF3-BF8C-35CC-267F-9DF8DD1BF314}"/>
              </a:ext>
            </a:extLst>
          </p:cNvPr>
          <p:cNvPicPr>
            <a:picLocks noChangeAspect="1"/>
          </p:cNvPicPr>
          <p:nvPr/>
        </p:nvPicPr>
        <p:blipFill>
          <a:blip r:embed="rId2"/>
          <a:srcRect/>
          <a:stretch/>
        </p:blipFill>
        <p:spPr>
          <a:xfrm>
            <a:off x="-2" y="-2"/>
            <a:ext cx="9144000" cy="6858000"/>
          </a:xfrm>
          <a:prstGeom prst="rect">
            <a:avLst/>
          </a:prstGeom>
        </p:spPr>
      </p:pic>
      <p:sp>
        <p:nvSpPr>
          <p:cNvPr id="3" name="object 20">
            <a:extLst>
              <a:ext uri="{FF2B5EF4-FFF2-40B4-BE49-F238E27FC236}">
                <a16:creationId xmlns:a16="http://schemas.microsoft.com/office/drawing/2014/main" xmlns="" id="{1ACC3694-589B-756B-37B2-A9A464FF23D8}"/>
              </a:ext>
            </a:extLst>
          </p:cNvPr>
          <p:cNvSpPr txBox="1"/>
          <p:nvPr/>
        </p:nvSpPr>
        <p:spPr>
          <a:xfrm>
            <a:off x="611188" y="2100431"/>
            <a:ext cx="7921625" cy="2657138"/>
          </a:xfrm>
          <a:prstGeom prst="rect">
            <a:avLst/>
          </a:prstGeom>
        </p:spPr>
        <p:txBody>
          <a:bodyPr vert="horz" wrap="square" lIns="0" tIns="15240" rIns="0" bIns="0" rtlCol="0">
            <a:spAutoFit/>
          </a:bodyPr>
          <a:lstStyle/>
          <a:p>
            <a:pPr algn="ctr">
              <a:lnSpc>
                <a:spcPct val="100000"/>
              </a:lnSpc>
              <a:spcBef>
                <a:spcPts val="120"/>
              </a:spcBef>
            </a:pPr>
            <a:r>
              <a:rPr lang="en-US" sz="3000" b="1" spc="-65" dirty="0" smtClean="0">
                <a:solidFill>
                  <a:srgbClr val="FFFFFF"/>
                </a:solidFill>
                <a:latin typeface="Avenir Next LT Pro Demi" panose="020B0504020202020204" pitchFamily="34" charset="77"/>
                <a:cs typeface="Segoe UI"/>
              </a:rPr>
              <a:t>“South </a:t>
            </a:r>
            <a:r>
              <a:rPr lang="en-US" sz="3000" b="1" spc="-65" dirty="0">
                <a:solidFill>
                  <a:srgbClr val="FFFFFF"/>
                </a:solidFill>
                <a:latin typeface="Avenir Next LT Pro Demi" panose="020B0504020202020204" pitchFamily="34" charset="77"/>
                <a:cs typeface="Segoe UI"/>
              </a:rPr>
              <a:t>African premium Cabernet </a:t>
            </a:r>
            <a:br>
              <a:rPr lang="en-US" sz="3000" b="1" spc="-65" dirty="0">
                <a:solidFill>
                  <a:srgbClr val="FFFFFF"/>
                </a:solidFill>
                <a:latin typeface="Avenir Next LT Pro Demi" panose="020B0504020202020204" pitchFamily="34" charset="77"/>
                <a:cs typeface="Segoe UI"/>
              </a:rPr>
            </a:br>
            <a:r>
              <a:rPr lang="en-US" sz="3000" b="1" spc="-65" dirty="0">
                <a:solidFill>
                  <a:srgbClr val="FFFFFF"/>
                </a:solidFill>
                <a:latin typeface="Avenir Next LT Pro Demi" panose="020B0504020202020204" pitchFamily="34" charset="77"/>
                <a:cs typeface="Segoe UI"/>
              </a:rPr>
              <a:t>is characterised by richness and weight. </a:t>
            </a:r>
            <a:br>
              <a:rPr lang="en-US" sz="3000" b="1" spc="-65" dirty="0">
                <a:solidFill>
                  <a:srgbClr val="FFFFFF"/>
                </a:solidFill>
                <a:latin typeface="Avenir Next LT Pro Demi" panose="020B0504020202020204" pitchFamily="34" charset="77"/>
                <a:cs typeface="Segoe UI"/>
              </a:rPr>
            </a:br>
            <a:r>
              <a:rPr lang="en-US" sz="3000" b="1" spc="-65" dirty="0">
                <a:solidFill>
                  <a:srgbClr val="FFFFFF"/>
                </a:solidFill>
                <a:latin typeface="Avenir Next LT Pro Demi" panose="020B0504020202020204" pitchFamily="34" charset="77"/>
                <a:cs typeface="Segoe UI"/>
              </a:rPr>
              <a:t>The very best examples have savoury complexity too</a:t>
            </a:r>
            <a:r>
              <a:rPr lang="en-US" sz="3000" b="1" spc="-65" dirty="0" smtClean="0">
                <a:solidFill>
                  <a:srgbClr val="FFFFFF"/>
                </a:solidFill>
                <a:latin typeface="Avenir Next LT Pro Demi" panose="020B0504020202020204" pitchFamily="34" charset="77"/>
                <a:cs typeface="Segoe UI"/>
              </a:rPr>
              <a:t>.”</a:t>
            </a:r>
          </a:p>
          <a:p>
            <a:pPr algn="ctr">
              <a:lnSpc>
                <a:spcPct val="100000"/>
              </a:lnSpc>
              <a:spcBef>
                <a:spcPts val="120"/>
              </a:spcBef>
            </a:pPr>
            <a:endParaRPr lang="en-US" sz="3000" b="1" spc="-65" dirty="0">
              <a:solidFill>
                <a:srgbClr val="FFFFFF"/>
              </a:solidFill>
              <a:latin typeface="Avenir Next LT Pro Demi" panose="020B0504020202020204" pitchFamily="34" charset="77"/>
              <a:cs typeface="Segoe UI"/>
            </a:endParaRPr>
          </a:p>
          <a:p>
            <a:pPr algn="ctr">
              <a:lnSpc>
                <a:spcPct val="100000"/>
              </a:lnSpc>
              <a:spcBef>
                <a:spcPts val="120"/>
              </a:spcBef>
            </a:pPr>
            <a:r>
              <a:rPr lang="en-US" sz="2000" spc="-65" dirty="0" smtClean="0">
                <a:solidFill>
                  <a:srgbClr val="FFFFFF"/>
                </a:solidFill>
                <a:latin typeface="Avenir Next LT Pro" panose="020B0504020202020204" pitchFamily="34" charset="77"/>
                <a:cs typeface="Segoe UI"/>
              </a:rPr>
              <a:t>– Christian </a:t>
            </a:r>
            <a:r>
              <a:rPr lang="en-US" sz="2000" spc="-65" dirty="0">
                <a:solidFill>
                  <a:srgbClr val="FFFFFF"/>
                </a:solidFill>
                <a:latin typeface="Avenir Next LT Pro" panose="020B0504020202020204" pitchFamily="34" charset="77"/>
                <a:cs typeface="Segoe UI"/>
              </a:rPr>
              <a:t>Eedes, wine writer</a:t>
            </a:r>
            <a:endParaRPr sz="2000" dirty="0">
              <a:latin typeface="Avenir Next LT Pro" panose="020B0504020202020204" pitchFamily="34" charset="77"/>
              <a:cs typeface="Segoe UI"/>
            </a:endParaRPr>
          </a:p>
        </p:txBody>
      </p:sp>
    </p:spTree>
    <p:extLst>
      <p:ext uri="{BB962C8B-B14F-4D97-AF65-F5344CB8AC3E}">
        <p14:creationId xmlns:p14="http://schemas.microsoft.com/office/powerpoint/2010/main" val="17239727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1BE84704-A50E-5487-F7BD-E16CB72EF886}"/>
              </a:ext>
            </a:extLst>
          </p:cNvPr>
          <p:cNvPicPr>
            <a:picLocks noChangeAspect="1"/>
          </p:cNvPicPr>
          <p:nvPr/>
        </p:nvPicPr>
        <p:blipFill>
          <a:blip r:embed="rId3"/>
          <a:srcRect/>
          <a:stretch/>
        </p:blipFill>
        <p:spPr>
          <a:xfrm>
            <a:off x="-2" y="-2"/>
            <a:ext cx="9144000" cy="6858000"/>
          </a:xfrm>
          <a:prstGeom prst="rect">
            <a:avLst/>
          </a:prstGeom>
        </p:spPr>
      </p:pic>
      <p:sp>
        <p:nvSpPr>
          <p:cNvPr id="5" name="object 20">
            <a:extLst>
              <a:ext uri="{FF2B5EF4-FFF2-40B4-BE49-F238E27FC236}">
                <a16:creationId xmlns:a16="http://schemas.microsoft.com/office/drawing/2014/main" xmlns="" id="{77DFABF0-92BF-44A1-A465-A2C7B3C42D8A}"/>
              </a:ext>
            </a:extLst>
          </p:cNvPr>
          <p:cNvSpPr txBox="1"/>
          <p:nvPr/>
        </p:nvSpPr>
        <p:spPr>
          <a:xfrm>
            <a:off x="22860" y="4915057"/>
            <a:ext cx="9121140" cy="784830"/>
          </a:xfrm>
          <a:prstGeom prst="rect">
            <a:avLst/>
          </a:prstGeom>
        </p:spPr>
        <p:txBody>
          <a:bodyPr vert="horz" wrap="square" lIns="0" tIns="15240" rIns="0" bIns="0" rtlCol="0">
            <a:spAutoFit/>
          </a:bodyPr>
          <a:lstStyle/>
          <a:p>
            <a:pPr algn="ctr">
              <a:lnSpc>
                <a:spcPct val="100000"/>
              </a:lnSpc>
              <a:spcBef>
                <a:spcPts val="120"/>
              </a:spcBef>
            </a:pPr>
            <a:r>
              <a:rPr lang="en-US" sz="5000" b="1" spc="-65" dirty="0">
                <a:solidFill>
                  <a:srgbClr val="FFFFFF"/>
                </a:solidFill>
                <a:latin typeface="Avenir Next LT Pro" panose="020B0504020202020204" pitchFamily="34" charset="77"/>
                <a:cs typeface="Segoe UI"/>
              </a:rPr>
              <a:t>The end</a:t>
            </a:r>
            <a:endParaRPr sz="5000" b="1" dirty="0">
              <a:latin typeface="Avenir Next LT Pro" panose="020B0504020202020204" pitchFamily="34" charset="77"/>
              <a:cs typeface="Segoe UI"/>
            </a:endParaRPr>
          </a:p>
        </p:txBody>
      </p:sp>
    </p:spTree>
    <p:extLst>
      <p:ext uri="{BB962C8B-B14F-4D97-AF65-F5344CB8AC3E}">
        <p14:creationId xmlns:p14="http://schemas.microsoft.com/office/powerpoint/2010/main" val="34163521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10928</TotalTime>
  <Words>446</Words>
  <Application>Microsoft Office PowerPoint</Application>
  <PresentationFormat>On-screen Show (4:3)</PresentationFormat>
  <Paragraphs>34</Paragraphs>
  <Slides>16</Slides>
  <Notes>15</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private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WOSA</dc:creator>
  <cp:lastModifiedBy>Lindsaye</cp:lastModifiedBy>
  <cp:revision>278</cp:revision>
  <cp:lastPrinted>2016-05-23T10:12:21Z</cp:lastPrinted>
  <dcterms:created xsi:type="dcterms:W3CDTF">2013-06-26T13:00:34Z</dcterms:created>
  <dcterms:modified xsi:type="dcterms:W3CDTF">2026-07-31T06:27:03Z</dcterms:modified>
</cp:coreProperties>
</file>